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6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5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comments/comment2.xml" ContentType="application/vnd.openxmlformats-officedocument.presentationml.comment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63" r:id="rId2"/>
    <p:sldId id="271" r:id="rId3"/>
    <p:sldId id="264" r:id="rId4"/>
    <p:sldId id="301" r:id="rId5"/>
    <p:sldId id="302" r:id="rId6"/>
    <p:sldId id="300" r:id="rId7"/>
    <p:sldId id="266" r:id="rId8"/>
    <p:sldId id="265" r:id="rId9"/>
    <p:sldId id="342" r:id="rId10"/>
    <p:sldId id="341" r:id="rId11"/>
    <p:sldId id="307" r:id="rId12"/>
    <p:sldId id="303" r:id="rId13"/>
    <p:sldId id="304" r:id="rId14"/>
    <p:sldId id="343" r:id="rId15"/>
    <p:sldId id="305" r:id="rId16"/>
    <p:sldId id="344" r:id="rId17"/>
    <p:sldId id="272" r:id="rId18"/>
    <p:sldId id="275" r:id="rId19"/>
    <p:sldId id="310" r:id="rId20"/>
    <p:sldId id="312" r:id="rId21"/>
    <p:sldId id="276" r:id="rId22"/>
    <p:sldId id="314" r:id="rId23"/>
    <p:sldId id="315" r:id="rId24"/>
    <p:sldId id="311" r:id="rId25"/>
    <p:sldId id="316" r:id="rId26"/>
    <p:sldId id="278" r:id="rId27"/>
    <p:sldId id="283" r:id="rId28"/>
    <p:sldId id="321" r:id="rId29"/>
    <p:sldId id="317" r:id="rId30"/>
    <p:sldId id="279" r:id="rId31"/>
    <p:sldId id="325" r:id="rId32"/>
    <p:sldId id="327" r:id="rId33"/>
    <p:sldId id="322" r:id="rId34"/>
    <p:sldId id="280" r:id="rId35"/>
    <p:sldId id="326" r:id="rId36"/>
    <p:sldId id="328" r:id="rId37"/>
    <p:sldId id="323" r:id="rId38"/>
    <p:sldId id="281" r:id="rId39"/>
    <p:sldId id="329" r:id="rId40"/>
    <p:sldId id="324" r:id="rId41"/>
    <p:sldId id="282" r:id="rId42"/>
    <p:sldId id="284" r:id="rId43"/>
    <p:sldId id="334" r:id="rId44"/>
    <p:sldId id="287" r:id="rId45"/>
    <p:sldId id="288" r:id="rId46"/>
    <p:sldId id="296" r:id="rId47"/>
    <p:sldId id="333" r:id="rId48"/>
    <p:sldId id="297" r:id="rId49"/>
    <p:sldId id="338" r:id="rId50"/>
    <p:sldId id="339" r:id="rId51"/>
    <p:sldId id="340" r:id="rId52"/>
    <p:sldId id="298" r:id="rId53"/>
    <p:sldId id="336" r:id="rId54"/>
    <p:sldId id="286" r:id="rId55"/>
    <p:sldId id="289" r:id="rId56"/>
    <p:sldId id="294" r:id="rId57"/>
    <p:sldId id="351" r:id="rId58"/>
    <p:sldId id="346" r:id="rId59"/>
    <p:sldId id="350" r:id="rId60"/>
    <p:sldId id="349" r:id="rId61"/>
    <p:sldId id="260" r:id="rId62"/>
  </p:sldIdLst>
  <p:sldSz cx="12193588" cy="6858000"/>
  <p:notesSz cx="6858000" cy="9144000"/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228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1143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1600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0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WS" initials="W" lastIdx="1" clrIdx="1">
    <p:extLst>
      <p:ext uri="{19B8F6BF-5375-455C-9EA6-DF929625EA0E}">
        <p15:presenceInfo xmlns:p15="http://schemas.microsoft.com/office/powerpoint/2012/main" userId="WS" providerId="None"/>
      </p:ext>
    </p:extLst>
  </p:cmAuthor>
  <p:cmAuthor id="3" name="吴健强" initials="吴健强" lastIdx="2" clrIdx="2">
    <p:extLst>
      <p:ext uri="{19B8F6BF-5375-455C-9EA6-DF929625EA0E}">
        <p15:presenceInfo xmlns:p15="http://schemas.microsoft.com/office/powerpoint/2012/main" userId="吴健强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83B45"/>
    <a:srgbClr val="E3D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762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762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rgbClr val="FDD4D0"/>
          </a:solidFill>
        </a:fill>
      </a:tcStyle>
    </a:wholeTbl>
    <a:band2H>
      <a:tcTxStyle/>
      <a:tcStyle>
        <a:tcBdr/>
        <a:fill>
          <a:solidFill>
            <a:srgbClr val="FEEBE9"/>
          </a:solidFill>
        </a:fill>
      </a:tcStyle>
    </a:band2H>
    <a:firstCol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762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762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rgbClr val="CAE2F6"/>
          </a:solidFill>
        </a:fill>
      </a:tcStyle>
    </a:wholeTbl>
    <a:band2H>
      <a:tcTxStyle/>
      <a:tcStyle>
        <a:tcBdr/>
        <a:fill>
          <a:solidFill>
            <a:srgbClr val="E6F1FB"/>
          </a:solidFill>
        </a:fill>
      </a:tcStyle>
    </a:band2H>
    <a:firstCol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762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762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chemeClr val="accent2"/>
          </a:solidFill>
        </a:fill>
      </a:tcStyle>
    </a:band2H>
    <a:firstCol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1"/>
        </a:fontRef>
        <a:schemeClr val="accent1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chemeClr val="accent1"/>
              </a:solidFill>
              <a:prstDash val="solid"/>
              <a:round/>
            </a:ln>
          </a:top>
          <a:bottom>
            <a:ln w="50800" cap="flat">
              <a:solidFill>
                <a:schemeClr val="accent1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50800" cap="flat">
              <a:solidFill>
                <a:schemeClr val="accent1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76200" cap="flat">
              <a:solidFill>
                <a:schemeClr val="accent2"/>
              </a:solidFill>
              <a:prstDash val="solid"/>
              <a:round/>
            </a:ln>
          </a:top>
          <a:bottom>
            <a:ln w="254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2"/>
        </a:fontRef>
        <a:schemeClr val="accent2"/>
      </a:tcTxStyle>
      <a:tcStyle>
        <a:tcBdr>
          <a:left>
            <a:ln w="25400" cap="flat">
              <a:solidFill>
                <a:schemeClr val="accent2"/>
              </a:solidFill>
              <a:prstDash val="solid"/>
              <a:round/>
            </a:ln>
          </a:left>
          <a:right>
            <a:ln w="25400" cap="flat">
              <a:solidFill>
                <a:schemeClr val="accent2"/>
              </a:solidFill>
              <a:prstDash val="solid"/>
              <a:round/>
            </a:ln>
          </a:right>
          <a:top>
            <a:ln w="25400" cap="flat">
              <a:solidFill>
                <a:schemeClr val="accent2"/>
              </a:solidFill>
              <a:prstDash val="solid"/>
              <a:round/>
            </a:ln>
          </a:top>
          <a:bottom>
            <a:ln w="76200" cap="flat">
              <a:solidFill>
                <a:schemeClr val="accent2"/>
              </a:solidFill>
              <a:prstDash val="solid"/>
              <a:round/>
            </a:ln>
          </a:bottom>
          <a:insideH>
            <a:ln w="25400" cap="flat">
              <a:solidFill>
                <a:schemeClr val="accent2"/>
              </a:solidFill>
              <a:prstDash val="solid"/>
              <a:round/>
            </a:ln>
          </a:insideH>
          <a:insideV>
            <a:ln w="254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25400" cap="flat">
              <a:solidFill>
                <a:schemeClr val="accent1"/>
              </a:solidFill>
              <a:prstDash val="solid"/>
              <a:round/>
            </a:ln>
          </a:left>
          <a:right>
            <a:ln w="25400" cap="flat">
              <a:solidFill>
                <a:schemeClr val="accent1"/>
              </a:solidFill>
              <a:prstDash val="solid"/>
              <a:round/>
            </a:ln>
          </a:right>
          <a:top>
            <a:ln w="254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25400" cap="flat">
              <a:solidFill>
                <a:schemeClr val="accent1"/>
              </a:solidFill>
              <a:prstDash val="solid"/>
              <a:round/>
            </a:ln>
          </a:insideH>
          <a:insideV>
            <a:ln w="254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chemeClr val="accent1"/>
        </a:fontRef>
        <a:schemeClr val="accent1"/>
      </a:tcTxStyle>
      <a:tcStyle>
        <a:tcBdr>
          <a:left>
            <a:ln w="25400" cap="flat">
              <a:solidFill>
                <a:schemeClr val="accent1"/>
              </a:solidFill>
              <a:prstDash val="solid"/>
              <a:round/>
            </a:ln>
          </a:left>
          <a:right>
            <a:ln w="25400" cap="flat">
              <a:solidFill>
                <a:schemeClr val="accent1"/>
              </a:solidFill>
              <a:prstDash val="solid"/>
              <a:round/>
            </a:ln>
          </a:right>
          <a:top>
            <a:ln w="254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25400" cap="flat">
              <a:solidFill>
                <a:schemeClr val="accent1"/>
              </a:solidFill>
              <a:prstDash val="solid"/>
              <a:round/>
            </a:ln>
          </a:insideH>
          <a:insideV>
            <a:ln w="254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firstCol>
    <a:lastRow>
      <a:tcTxStyle b="on" i="off">
        <a:fontRef idx="major">
          <a:schemeClr val="accent1"/>
        </a:fontRef>
        <a:schemeClr val="accent1"/>
      </a:tcTxStyle>
      <a:tcStyle>
        <a:tcBdr>
          <a:left>
            <a:ln w="25400" cap="flat">
              <a:solidFill>
                <a:schemeClr val="accent1"/>
              </a:solidFill>
              <a:prstDash val="solid"/>
              <a:round/>
            </a:ln>
          </a:left>
          <a:right>
            <a:ln w="25400" cap="flat">
              <a:solidFill>
                <a:schemeClr val="accent1"/>
              </a:solidFill>
              <a:prstDash val="solid"/>
              <a:round/>
            </a:ln>
          </a:right>
          <a:top>
            <a:ln w="1016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25400" cap="flat">
              <a:solidFill>
                <a:schemeClr val="accent1"/>
              </a:solidFill>
              <a:prstDash val="solid"/>
              <a:round/>
            </a:ln>
          </a:insideH>
          <a:insideV>
            <a:ln w="25400" cap="flat">
              <a:solidFill>
                <a:schemeClr val="accent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chemeClr val="accent1"/>
        </a:fontRef>
        <a:schemeClr val="accent1"/>
      </a:tcTxStyle>
      <a:tcStyle>
        <a:tcBdr>
          <a:left>
            <a:ln w="25400" cap="flat">
              <a:solidFill>
                <a:schemeClr val="accent1"/>
              </a:solidFill>
              <a:prstDash val="solid"/>
              <a:round/>
            </a:ln>
          </a:left>
          <a:right>
            <a:ln w="25400" cap="flat">
              <a:solidFill>
                <a:schemeClr val="accent1"/>
              </a:solidFill>
              <a:prstDash val="solid"/>
              <a:round/>
            </a:ln>
          </a:right>
          <a:top>
            <a:ln w="25400" cap="flat">
              <a:solidFill>
                <a:schemeClr val="accent1"/>
              </a:solidFill>
              <a:prstDash val="solid"/>
              <a:round/>
            </a:ln>
          </a:top>
          <a:bottom>
            <a:ln w="50800" cap="flat">
              <a:solidFill>
                <a:schemeClr val="accent1"/>
              </a:solidFill>
              <a:prstDash val="solid"/>
              <a:round/>
            </a:ln>
          </a:bottom>
          <a:insideH>
            <a:ln w="25400" cap="flat">
              <a:solidFill>
                <a:schemeClr val="accent1"/>
              </a:solidFill>
              <a:prstDash val="solid"/>
              <a:round/>
            </a:ln>
          </a:insideH>
          <a:insideV>
            <a:ln w="25400" cap="flat">
              <a:solidFill>
                <a:schemeClr val="accent1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9" autoAdjust="0"/>
    <p:restoredTop sz="94674"/>
  </p:normalViewPr>
  <p:slideViewPr>
    <p:cSldViewPr>
      <p:cViewPr>
        <p:scale>
          <a:sx n="100" d="100"/>
          <a:sy n="100" d="100"/>
        </p:scale>
        <p:origin x="390" y="414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776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8-15T16:58:53.07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  <p:cm authorId="3" dt="2020-08-15T16:58:53.960" idx="2">
    <p:pos x="146" y="14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8-10T21:27:18.204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8BB9509-9548-4485-AF8E-41A964D668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7C4216-70A2-4000-B07C-A962186199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5809B-DD66-4A31-9DB6-64C27D9894AE}" type="datetimeFigureOut">
              <a:rPr lang="zh-CN" altLang="en-US" smtClean="0"/>
              <a:t>2020/8/24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A38E38-A07F-4085-B46F-4561C97ED3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2C3770-93E5-4807-9310-D64ACD0613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559E4-6442-48E0-B929-28F93CAA3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044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620561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914400" latinLnBrk="0">
      <a:defRPr sz="1200">
        <a:solidFill>
          <a:schemeClr val="accent1"/>
        </a:solidFill>
        <a:latin typeface="+mj-lt"/>
        <a:ea typeface="+mj-ea"/>
        <a:cs typeface="+mj-cs"/>
        <a:sym typeface="Calibri"/>
      </a:defRPr>
    </a:lvl1pPr>
    <a:lvl2pPr indent="114300" defTabSz="914400" latinLnBrk="0">
      <a:defRPr sz="1200">
        <a:solidFill>
          <a:schemeClr val="accent1"/>
        </a:solidFill>
        <a:latin typeface="+mj-lt"/>
        <a:ea typeface="+mj-ea"/>
        <a:cs typeface="+mj-cs"/>
        <a:sym typeface="Calibri"/>
      </a:defRPr>
    </a:lvl2pPr>
    <a:lvl3pPr indent="228600" defTabSz="914400" latinLnBrk="0">
      <a:defRPr sz="1200">
        <a:solidFill>
          <a:schemeClr val="accent1"/>
        </a:solidFill>
        <a:latin typeface="+mj-lt"/>
        <a:ea typeface="+mj-ea"/>
        <a:cs typeface="+mj-cs"/>
        <a:sym typeface="Calibri"/>
      </a:defRPr>
    </a:lvl3pPr>
    <a:lvl4pPr indent="342900" defTabSz="914400" latinLnBrk="0">
      <a:defRPr sz="1200">
        <a:solidFill>
          <a:schemeClr val="accent1"/>
        </a:solidFill>
        <a:latin typeface="+mj-lt"/>
        <a:ea typeface="+mj-ea"/>
        <a:cs typeface="+mj-cs"/>
        <a:sym typeface="Calibri"/>
      </a:defRPr>
    </a:lvl4pPr>
    <a:lvl5pPr indent="457200" defTabSz="914400" latinLnBrk="0">
      <a:defRPr sz="1200">
        <a:solidFill>
          <a:schemeClr val="accent1"/>
        </a:solidFill>
        <a:latin typeface="+mj-lt"/>
        <a:ea typeface="+mj-ea"/>
        <a:cs typeface="+mj-cs"/>
        <a:sym typeface="Calibri"/>
      </a:defRPr>
    </a:lvl5pPr>
    <a:lvl6pPr indent="571500" defTabSz="914400" latinLnBrk="0">
      <a:defRPr sz="1200">
        <a:solidFill>
          <a:schemeClr val="accent1"/>
        </a:solidFill>
        <a:latin typeface="+mj-lt"/>
        <a:ea typeface="+mj-ea"/>
        <a:cs typeface="+mj-cs"/>
        <a:sym typeface="Calibri"/>
      </a:defRPr>
    </a:lvl6pPr>
    <a:lvl7pPr indent="685800" defTabSz="914400" latinLnBrk="0">
      <a:defRPr sz="1200">
        <a:solidFill>
          <a:schemeClr val="accent1"/>
        </a:solidFill>
        <a:latin typeface="+mj-lt"/>
        <a:ea typeface="+mj-ea"/>
        <a:cs typeface="+mj-cs"/>
        <a:sym typeface="Calibri"/>
      </a:defRPr>
    </a:lvl7pPr>
    <a:lvl8pPr indent="800100" defTabSz="914400" latinLnBrk="0">
      <a:defRPr sz="1200">
        <a:solidFill>
          <a:schemeClr val="accent1"/>
        </a:solidFill>
        <a:latin typeface="+mj-lt"/>
        <a:ea typeface="+mj-ea"/>
        <a:cs typeface="+mj-cs"/>
        <a:sym typeface="Calibri"/>
      </a:defRPr>
    </a:lvl8pPr>
    <a:lvl9pPr indent="914400" defTabSz="914400" latinLnBrk="0">
      <a:defRPr sz="1200">
        <a:solidFill>
          <a:schemeClr val="accent1"/>
        </a:solidFill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65" y="1484784"/>
            <a:ext cx="3904258" cy="252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ption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706" y="332656"/>
            <a:ext cx="1811760" cy="38588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706" y="332656"/>
            <a:ext cx="1811760" cy="38588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0" r:id="rId4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F77563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77563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77563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77563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77563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77563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77563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77563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77563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0" marR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4572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6858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9144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11430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1371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16002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18288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accent2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228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685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143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1600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/>
          <p:cNvSpPr txBox="1"/>
          <p:nvPr/>
        </p:nvSpPr>
        <p:spPr>
          <a:xfrm>
            <a:off x="2371376" y="4941168"/>
            <a:ext cx="7450837" cy="55399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t">
            <a:spAutoFit/>
          </a:bodyPr>
          <a:lstStyle/>
          <a:p>
            <a:pPr algn="ctr"/>
            <a:r>
              <a:rPr lang="zh-CN" altLang="en-US" sz="3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音视频基础与</a:t>
            </a:r>
            <a:r>
              <a:rPr lang="en-US" altLang="zh-CN" sz="3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VCU</a:t>
            </a:r>
            <a:r>
              <a:rPr lang="zh-CN" altLang="en-US" sz="3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接口介绍</a:t>
            </a:r>
            <a:endParaRPr lang="zh-CN" altLang="en-US" sz="3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991449" y="5661248"/>
            <a:ext cx="6210690" cy="52322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t">
            <a:spAutoFit/>
          </a:bodyPr>
          <a:lstStyle/>
          <a:p>
            <a:pPr algn="ctr"/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人：吴健强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导师：邹鹏</a:t>
            </a: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62658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306" y="2215555"/>
            <a:ext cx="9058275" cy="2543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681" y="548680"/>
            <a:ext cx="6238875" cy="1666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006" y="4758730"/>
            <a:ext cx="4781550" cy="18192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64346" y="3596518"/>
            <a:ext cx="3600400" cy="292386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</p:txBody>
      </p:sp>
      <p:sp>
        <p:nvSpPr>
          <p:cNvPr id="7" name="文本框 6"/>
          <p:cNvSpPr txBox="1"/>
          <p:nvPr/>
        </p:nvSpPr>
        <p:spPr>
          <a:xfrm>
            <a:off x="2064346" y="3888904"/>
            <a:ext cx="8151315" cy="507829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</p:txBody>
      </p:sp>
    </p:spTree>
    <p:extLst>
      <p:ext uri="{BB962C8B-B14F-4D97-AF65-F5344CB8AC3E}">
        <p14:creationId xmlns:p14="http://schemas.microsoft.com/office/powerpoint/2010/main" val="612869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466" y="116632"/>
            <a:ext cx="5110274" cy="658978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44466" y="1628800"/>
            <a:ext cx="5091602" cy="1477325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</p:txBody>
      </p:sp>
    </p:spTree>
    <p:extLst>
      <p:ext uri="{BB962C8B-B14F-4D97-AF65-F5344CB8AC3E}">
        <p14:creationId xmlns:p14="http://schemas.microsoft.com/office/powerpoint/2010/main" val="10692665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93" y="836712"/>
            <a:ext cx="5476875" cy="3019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36154" y="329492"/>
            <a:ext cx="3168352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导入文件时：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64346" y="6165304"/>
            <a:ext cx="8784976" cy="43088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defTabSz="1828800"/>
            <a:r>
              <a:rPr lang="zh-CN" altLang="en-US" sz="1600" dirty="0" smtClean="0">
                <a:solidFill>
                  <a:srgbClr val="FF0000"/>
                </a:solidFill>
              </a:rPr>
              <a:t>需要对导入的文件进行文件格式判断与解码，从而获取文件的相关参数信息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Calibri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718" y="2877400"/>
            <a:ext cx="6340235" cy="28662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08835" y="2497800"/>
            <a:ext cx="5400600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需要做两件事情！！！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08835" y="2497800"/>
            <a:ext cx="4483401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哪两件事情？</a:t>
            </a:r>
            <a:r>
              <a:rPr lang="zh-CN" altLang="en-US" sz="3600" dirty="0" smtClean="0"/>
              <a:t>？？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50767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7" grpId="1"/>
      <p:bldP spid="8" grpId="0"/>
      <p:bldP spid="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648522" y="4365104"/>
            <a:ext cx="41104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判断顺序：</a:t>
            </a:r>
            <a:endParaRPr lang="en-US" altLang="zh-CN" sz="2400" dirty="0" smtClean="0"/>
          </a:p>
          <a:p>
            <a:r>
              <a:rPr lang="en-US" altLang="zh-CN" sz="2400" dirty="0" smtClean="0"/>
              <a:t>	1.</a:t>
            </a:r>
            <a:r>
              <a:rPr lang="zh-CN" altLang="en-US" sz="2400" dirty="0"/>
              <a:t>是不是</a:t>
            </a:r>
            <a:r>
              <a:rPr lang="en-US" altLang="zh-CN" sz="2400" dirty="0"/>
              <a:t>DVD</a:t>
            </a:r>
            <a:r>
              <a:rPr lang="zh-CN" altLang="en-US" sz="2400" dirty="0"/>
              <a:t>格式？</a:t>
            </a:r>
          </a:p>
          <a:p>
            <a:r>
              <a:rPr lang="en-US" altLang="zh-CN" sz="2400" dirty="0" smtClean="0"/>
              <a:t>	2.</a:t>
            </a:r>
            <a:r>
              <a:rPr lang="zh-CN" altLang="en-US" sz="2400" dirty="0" smtClean="0"/>
              <a:t>是不是</a:t>
            </a:r>
            <a:r>
              <a:rPr lang="zh-CN" altLang="en-US" sz="2400" dirty="0"/>
              <a:t>音视频文件</a:t>
            </a:r>
            <a:r>
              <a:rPr lang="zh-CN" altLang="en-US" sz="2400" dirty="0" smtClean="0"/>
              <a:t>？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2856434" y="2267104"/>
            <a:ext cx="6624736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defTabSz="1828800"/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怎么判断</a:t>
            </a:r>
            <a:r>
              <a:rPr lang="zh-CN" altLang="en-US" sz="3600" dirty="0"/>
              <a:t>导入的文件格式</a:t>
            </a: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？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62551" y="3234805"/>
            <a:ext cx="8612501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采用的是通过文件</a:t>
            </a: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后缀名</a:t>
            </a:r>
            <a:r>
              <a:rPr lang="zh-CN" altLang="en-US" sz="3600" dirty="0" smtClean="0"/>
              <a:t>来判断可以吗？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36364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68402" y="2419378"/>
            <a:ext cx="6575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我们为什么要首先判断是不是</a:t>
            </a:r>
            <a:r>
              <a:rPr lang="en-US" altLang="zh-CN" sz="2800" dirty="0" smtClean="0"/>
              <a:t>DVD</a:t>
            </a:r>
            <a:r>
              <a:rPr lang="zh-CN" altLang="en-US" sz="2800" dirty="0" smtClean="0"/>
              <a:t>格式？</a:t>
            </a:r>
            <a:endParaRPr lang="zh-CN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3632795" y="3678449"/>
            <a:ext cx="7043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因为我们要选择</a:t>
            </a:r>
            <a:r>
              <a:rPr lang="zh-CN" altLang="en-US" dirty="0" smtClean="0">
                <a:solidFill>
                  <a:srgbClr val="FF0000"/>
                </a:solidFill>
              </a:rPr>
              <a:t>对应的解码器</a:t>
            </a:r>
            <a:r>
              <a:rPr lang="zh-CN" altLang="en-US" dirty="0" smtClean="0"/>
              <a:t>来进行</a:t>
            </a:r>
            <a:r>
              <a:rPr lang="zh-CN" altLang="en-US" b="1" dirty="0" smtClean="0"/>
              <a:t>解码，</a:t>
            </a:r>
            <a:r>
              <a:rPr lang="zh-CN" altLang="en-US" dirty="0" smtClean="0"/>
              <a:t>从而获取到</a:t>
            </a:r>
            <a:r>
              <a:rPr lang="zh-CN" altLang="en-US" b="1" dirty="0" smtClean="0"/>
              <a:t>媒体信息接口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450" y="0"/>
            <a:ext cx="4860152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88482" y="332656"/>
            <a:ext cx="1464079" cy="507829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</p:txBody>
      </p:sp>
      <p:sp>
        <p:nvSpPr>
          <p:cNvPr id="6" name="文本框 5"/>
          <p:cNvSpPr txBox="1"/>
          <p:nvPr/>
        </p:nvSpPr>
        <p:spPr>
          <a:xfrm>
            <a:off x="3288482" y="1943919"/>
            <a:ext cx="1464079" cy="507829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</p:txBody>
      </p:sp>
    </p:spTree>
    <p:extLst>
      <p:ext uri="{BB962C8B-B14F-4D97-AF65-F5344CB8AC3E}">
        <p14:creationId xmlns:p14="http://schemas.microsoft.com/office/powerpoint/2010/main" val="13094537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" grpId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24186" y="620688"/>
            <a:ext cx="2975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如何判断是不是</a:t>
            </a:r>
            <a:r>
              <a:rPr lang="en-US" altLang="zh-CN" dirty="0" smtClean="0"/>
              <a:t>DVD</a:t>
            </a:r>
            <a:r>
              <a:rPr lang="zh-CN" altLang="en-US" dirty="0" smtClean="0"/>
              <a:t>格式？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42" y="1127014"/>
            <a:ext cx="6267450" cy="1981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86" y="2704258"/>
            <a:ext cx="11210925" cy="4286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617" y="3427415"/>
            <a:ext cx="7806794" cy="10543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617" y="4461540"/>
            <a:ext cx="7806794" cy="171047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152578" y="1684464"/>
            <a:ext cx="1464079" cy="292386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152577" y="2529355"/>
            <a:ext cx="2160241" cy="292386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</p:txBody>
      </p:sp>
      <p:sp>
        <p:nvSpPr>
          <p:cNvPr id="12" name="矩形 11"/>
          <p:cNvSpPr/>
          <p:nvPr/>
        </p:nvSpPr>
        <p:spPr>
          <a:xfrm>
            <a:off x="3798691" y="6381328"/>
            <a:ext cx="3635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DVD</a:t>
            </a:r>
            <a:r>
              <a:rPr lang="zh-CN" altLang="en-US" dirty="0" smtClean="0"/>
              <a:t>格式有：</a:t>
            </a:r>
            <a:r>
              <a:rPr lang="en-US" altLang="zh-CN" dirty="0" smtClean="0"/>
              <a:t>IFO</a:t>
            </a:r>
            <a:r>
              <a:rPr lang="zh-CN" altLang="en-US" dirty="0" smtClean="0"/>
              <a:t>、</a:t>
            </a:r>
            <a:r>
              <a:rPr lang="en-US" altLang="zh-CN" dirty="0" smtClean="0"/>
              <a:t>VOB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BUF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ISO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77057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10" y="1230579"/>
            <a:ext cx="6129943" cy="337946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23680" y="2952309"/>
            <a:ext cx="3744416" cy="1477325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</p:txBody>
      </p:sp>
      <p:sp>
        <p:nvSpPr>
          <p:cNvPr id="4" name="文本框 3"/>
          <p:cNvSpPr txBox="1"/>
          <p:nvPr/>
        </p:nvSpPr>
        <p:spPr>
          <a:xfrm>
            <a:off x="2323380" y="5412702"/>
            <a:ext cx="9145016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通过媒体文件信息接口得到文件的基本信息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11990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0031"/>
            <a:ext cx="10672986" cy="21579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538" y="428625"/>
            <a:ext cx="3546050" cy="6429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250" y="1556792"/>
            <a:ext cx="6981825" cy="1781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663" y="0"/>
            <a:ext cx="11210925" cy="4286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32298" y="2564904"/>
            <a:ext cx="576064" cy="292386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</p:txBody>
      </p:sp>
      <p:sp>
        <p:nvSpPr>
          <p:cNvPr id="9" name="文本框 8"/>
          <p:cNvSpPr txBox="1"/>
          <p:nvPr/>
        </p:nvSpPr>
        <p:spPr>
          <a:xfrm>
            <a:off x="2712418" y="2271942"/>
            <a:ext cx="1296144" cy="292386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</p:txBody>
      </p:sp>
      <p:sp>
        <p:nvSpPr>
          <p:cNvPr id="10" name="文本框 9"/>
          <p:cNvSpPr txBox="1"/>
          <p:nvPr/>
        </p:nvSpPr>
        <p:spPr>
          <a:xfrm>
            <a:off x="3647046" y="2564904"/>
            <a:ext cx="2881796" cy="292386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</p:txBody>
      </p:sp>
    </p:spTree>
    <p:extLst>
      <p:ext uri="{BB962C8B-B14F-4D97-AF65-F5344CB8AC3E}">
        <p14:creationId xmlns:p14="http://schemas.microsoft.com/office/powerpoint/2010/main" val="6602720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282" y="3789040"/>
            <a:ext cx="9477375" cy="1276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394" y="1418116"/>
            <a:ext cx="5591175" cy="1666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20530" y="4005064"/>
            <a:ext cx="1368152" cy="292386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</p:txBody>
      </p:sp>
    </p:spTree>
    <p:extLst>
      <p:ext uri="{BB962C8B-B14F-4D97-AF65-F5344CB8AC3E}">
        <p14:creationId xmlns:p14="http://schemas.microsoft.com/office/powerpoint/2010/main" val="13007920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970" y="0"/>
            <a:ext cx="9674224" cy="49244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defTabSz="1828800"/>
            <a:r>
              <a:rPr lang="zh-CN" altLang="en-US" sz="2000" dirty="0" smtClean="0"/>
              <a:t>第一件事：通过媒体文件信息接口获取到</a:t>
            </a:r>
            <a:r>
              <a:rPr lang="en-US" altLang="zh-CN" sz="2000" dirty="0" smtClean="0"/>
              <a:t>DVD</a:t>
            </a:r>
            <a:r>
              <a:rPr lang="zh-CN" altLang="en-US" sz="2000" dirty="0" smtClean="0"/>
              <a:t>接口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401" y="908720"/>
            <a:ext cx="82486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85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4146" y="332656"/>
            <a:ext cx="4536504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/>
              <a:t>软件</a:t>
            </a: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运行界面：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378" y="1071318"/>
            <a:ext cx="6983785" cy="461938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16474" y="6165304"/>
            <a:ext cx="5148076" cy="49244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支持音视频的播放、对比和格式转换功能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84426" y="2950126"/>
            <a:ext cx="1224136" cy="43088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文件导入栏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44666" y="4149080"/>
            <a:ext cx="1940779" cy="43088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文件格式转换区域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56634" y="1809980"/>
            <a:ext cx="1728192" cy="35394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编码帧画面实时显示区域</a:t>
            </a:r>
            <a:endParaRPr kumimoji="0" lang="zh-CN" altLang="en-US" sz="11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08962" y="2420888"/>
            <a:ext cx="1224136" cy="430885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文件输出栏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77247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03" y="668807"/>
            <a:ext cx="9145016" cy="61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811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250" y="2492896"/>
            <a:ext cx="8943975" cy="13906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40210" y="908720"/>
            <a:ext cx="6186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8800"/>
            <a:r>
              <a:rPr lang="zh-CN" altLang="en-US" dirty="0" smtClean="0"/>
              <a:t>第二件</a:t>
            </a:r>
            <a:r>
              <a:rPr lang="zh-CN" altLang="en-US" dirty="0"/>
              <a:t>事</a:t>
            </a:r>
            <a:r>
              <a:rPr lang="zh-CN" altLang="en-US" dirty="0" smtClean="0"/>
              <a:t>：</a:t>
            </a:r>
            <a:r>
              <a:rPr lang="zh-CN" altLang="en-US" dirty="0"/>
              <a:t>通过媒体文件信息接口</a:t>
            </a:r>
            <a:r>
              <a:rPr lang="zh-CN" altLang="en-US" dirty="0" smtClean="0"/>
              <a:t>获取节目信息枚举器接口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93073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36354" y="2636912"/>
            <a:ext cx="83920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8800"/>
            <a:r>
              <a:rPr lang="zh-CN" altLang="en-US" sz="4000" dirty="0" smtClean="0"/>
              <a:t>为什么要获取</a:t>
            </a:r>
            <a:r>
              <a:rPr lang="zh-CN" altLang="en-US" sz="4000" dirty="0"/>
              <a:t>节目信息枚举器</a:t>
            </a:r>
            <a:r>
              <a:rPr lang="zh-CN" altLang="en-US" sz="4000" dirty="0" smtClean="0"/>
              <a:t>接口？</a:t>
            </a:r>
            <a:endParaRPr lang="zh-CN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1366912" y="3933056"/>
            <a:ext cx="99309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8800"/>
            <a:r>
              <a:rPr lang="zh-CN" altLang="en-US" sz="2000" dirty="0" smtClean="0">
                <a:solidFill>
                  <a:srgbClr val="FF0000"/>
                </a:solidFill>
              </a:rPr>
              <a:t>因为我们要通过该接口拿到导入文件的所有节目信息、音频信息、视频信息、字幕信息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7738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02" y="1556792"/>
            <a:ext cx="10277475" cy="2733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413" y="5429250"/>
            <a:ext cx="1400175" cy="1428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107" y="3446195"/>
            <a:ext cx="2664295" cy="20198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415641" y="3708622"/>
            <a:ext cx="3744417" cy="86177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algn="ctr" defTabSz="1828800"/>
            <a:r>
              <a:rPr lang="zh-CN" altLang="en-US" sz="1050" dirty="0">
                <a:solidFill>
                  <a:srgbClr val="FF0000"/>
                </a:solidFill>
              </a:rPr>
              <a:t>节目信息枚举器</a:t>
            </a:r>
            <a:r>
              <a:rPr lang="zh-CN" altLang="en-US" sz="1050" dirty="0" smtClean="0">
                <a:solidFill>
                  <a:srgbClr val="FF0000"/>
                </a:solidFill>
              </a:rPr>
              <a:t>接口与节目信息接口</a:t>
            </a:r>
            <a:endParaRPr lang="en-US" altLang="zh-CN" sz="1050" dirty="0" smtClean="0">
              <a:solidFill>
                <a:srgbClr val="FF0000"/>
              </a:solidFill>
            </a:endParaRPr>
          </a:p>
          <a:p>
            <a:pPr algn="ctr" defTabSz="1828800"/>
            <a:r>
              <a:rPr lang="zh-CN" altLang="en-US" sz="1050" dirty="0">
                <a:solidFill>
                  <a:srgbClr val="FF0000"/>
                </a:solidFill>
              </a:rPr>
              <a:t>视频流</a:t>
            </a:r>
            <a:r>
              <a:rPr lang="zh-CN" altLang="en-US" sz="1050" dirty="0" smtClean="0">
                <a:solidFill>
                  <a:srgbClr val="FF0000"/>
                </a:solidFill>
              </a:rPr>
              <a:t>信息</a:t>
            </a:r>
            <a:r>
              <a:rPr lang="zh-CN" altLang="en-US" sz="1050" dirty="0">
                <a:solidFill>
                  <a:srgbClr val="FF0000"/>
                </a:solidFill>
              </a:rPr>
              <a:t>枚举器接口</a:t>
            </a:r>
            <a:r>
              <a:rPr lang="zh-CN" altLang="en-US" sz="1050" dirty="0" smtClean="0">
                <a:solidFill>
                  <a:srgbClr val="FF0000"/>
                </a:solidFill>
              </a:rPr>
              <a:t>与</a:t>
            </a:r>
            <a:r>
              <a:rPr lang="zh-CN" altLang="en-US" sz="1050" dirty="0">
                <a:solidFill>
                  <a:srgbClr val="FF0000"/>
                </a:solidFill>
              </a:rPr>
              <a:t>视频</a:t>
            </a:r>
            <a:r>
              <a:rPr lang="zh-CN" altLang="en-US" sz="1050" dirty="0" smtClean="0">
                <a:solidFill>
                  <a:srgbClr val="FF0000"/>
                </a:solidFill>
              </a:rPr>
              <a:t>信息接口</a:t>
            </a:r>
            <a:endParaRPr lang="en-US" altLang="zh-CN" sz="1050" dirty="0" smtClean="0">
              <a:solidFill>
                <a:srgbClr val="FF0000"/>
              </a:solidFill>
            </a:endParaRPr>
          </a:p>
          <a:p>
            <a:pPr algn="ctr" defTabSz="1828800"/>
            <a:r>
              <a:rPr kumimoji="0" lang="zh-CN" altLang="en-US" sz="105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Calibri"/>
              </a:rPr>
              <a:t>音频流</a:t>
            </a:r>
            <a:r>
              <a:rPr lang="zh-CN" altLang="en-US" sz="1050" dirty="0">
                <a:solidFill>
                  <a:srgbClr val="FF0000"/>
                </a:solidFill>
              </a:rPr>
              <a:t>信息枚举器接口</a:t>
            </a:r>
            <a:r>
              <a:rPr lang="zh-CN" altLang="en-US" sz="1050" dirty="0" smtClean="0">
                <a:solidFill>
                  <a:srgbClr val="FF0000"/>
                </a:solidFill>
              </a:rPr>
              <a:t>与</a:t>
            </a:r>
            <a:r>
              <a:rPr lang="zh-CN" altLang="en-US" sz="1050" dirty="0">
                <a:solidFill>
                  <a:srgbClr val="FF0000"/>
                </a:solidFill>
              </a:rPr>
              <a:t>音频</a:t>
            </a:r>
            <a:r>
              <a:rPr lang="zh-CN" altLang="en-US" sz="1050" dirty="0" smtClean="0">
                <a:solidFill>
                  <a:srgbClr val="FF0000"/>
                </a:solidFill>
              </a:rPr>
              <a:t>信息</a:t>
            </a:r>
            <a:r>
              <a:rPr lang="zh-CN" altLang="en-US" sz="1050" dirty="0">
                <a:solidFill>
                  <a:srgbClr val="FF0000"/>
                </a:solidFill>
              </a:rPr>
              <a:t>接口</a:t>
            </a:r>
            <a:endParaRPr lang="en-US" altLang="zh-CN" sz="1050" dirty="0">
              <a:solidFill>
                <a:srgbClr val="FF0000"/>
              </a:solidFill>
            </a:endParaRPr>
          </a:p>
          <a:p>
            <a:pPr algn="ctr" defTabSz="1828800"/>
            <a:r>
              <a:rPr lang="zh-CN" altLang="en-US" sz="1050" dirty="0" smtClean="0">
                <a:solidFill>
                  <a:srgbClr val="FF0000"/>
                </a:solidFill>
              </a:rPr>
              <a:t>字幕</a:t>
            </a:r>
            <a:r>
              <a:rPr lang="zh-CN" altLang="en-US" sz="1050" dirty="0">
                <a:solidFill>
                  <a:srgbClr val="FF0000"/>
                </a:solidFill>
              </a:rPr>
              <a:t>流信息枚举器接口</a:t>
            </a:r>
            <a:r>
              <a:rPr lang="zh-CN" altLang="en-US" sz="1050" dirty="0" smtClean="0">
                <a:solidFill>
                  <a:srgbClr val="FF0000"/>
                </a:solidFill>
              </a:rPr>
              <a:t>与</a:t>
            </a:r>
            <a:r>
              <a:rPr lang="zh-CN" altLang="en-US" sz="1050" dirty="0">
                <a:solidFill>
                  <a:srgbClr val="FF0000"/>
                </a:solidFill>
              </a:rPr>
              <a:t>字幕</a:t>
            </a:r>
            <a:r>
              <a:rPr lang="zh-CN" altLang="en-US" sz="1050" dirty="0" smtClean="0">
                <a:solidFill>
                  <a:srgbClr val="FF0000"/>
                </a:solidFill>
              </a:rPr>
              <a:t>信息接口</a:t>
            </a:r>
            <a:endParaRPr lang="en-US" altLang="zh-CN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9371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0" y="980728"/>
            <a:ext cx="10039608" cy="556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279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10" y="1782813"/>
            <a:ext cx="10277475" cy="27336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04706" y="2276872"/>
            <a:ext cx="1728192" cy="353941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5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79894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298" y="31099"/>
            <a:ext cx="6877716" cy="682690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902804" y="836712"/>
            <a:ext cx="6426238" cy="2954653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5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5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5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5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5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5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5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5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5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5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5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5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38808" y="4931088"/>
            <a:ext cx="6264696" cy="1569658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 </a:t>
            </a:r>
            <a:endParaRPr lang="en-US" altLang="zh-CN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sp>
        <p:nvSpPr>
          <p:cNvPr id="15" name="文本框 14"/>
          <p:cNvSpPr txBox="1"/>
          <p:nvPr/>
        </p:nvSpPr>
        <p:spPr>
          <a:xfrm>
            <a:off x="1938808" y="6125840"/>
            <a:ext cx="3168352" cy="369330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689082" y="544522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8800"/>
            <a:r>
              <a:rPr lang="zh-CN" altLang="en-US" dirty="0">
                <a:solidFill>
                  <a:srgbClr val="FF0000"/>
                </a:solidFill>
              </a:rPr>
              <a:t>存入节目相关信息到结构体中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208362" y="2420888"/>
            <a:ext cx="6120680" cy="215442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22082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8" y="564446"/>
            <a:ext cx="5168600" cy="61377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746" y="557972"/>
            <a:ext cx="6640712" cy="614418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9611" y="1844824"/>
            <a:ext cx="2678871" cy="2954653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5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5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5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5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5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5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5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5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5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5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5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5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9611" y="1052736"/>
            <a:ext cx="4751126" cy="738662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sym typeface="Calibri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9612" y="4869160"/>
            <a:ext cx="2030798" cy="1292660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808" y="1844824"/>
            <a:ext cx="5095875" cy="5810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600850" y="2798931"/>
            <a:ext cx="4751126" cy="1046438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4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sym typeface="Calibri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00850" y="4501375"/>
            <a:ext cx="4751126" cy="1046438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4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sym typeface="Calibri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05" y="1400338"/>
            <a:ext cx="106775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299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7" grpId="1" animBg="1"/>
      <p:bldP spid="8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298" y="31099"/>
            <a:ext cx="6877716" cy="682690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902804" y="836712"/>
            <a:ext cx="6426238" cy="2954653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5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5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5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5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5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5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5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5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5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5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5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5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38808" y="4931088"/>
            <a:ext cx="6264696" cy="1569658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/>
              <a:t> </a:t>
            </a:r>
            <a:endParaRPr lang="en-US" altLang="zh-CN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/>
          </a:p>
        </p:txBody>
      </p:sp>
      <p:sp>
        <p:nvSpPr>
          <p:cNvPr id="15" name="文本框 14"/>
          <p:cNvSpPr txBox="1"/>
          <p:nvPr/>
        </p:nvSpPr>
        <p:spPr>
          <a:xfrm>
            <a:off x="1938808" y="6125840"/>
            <a:ext cx="3168352" cy="369330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689082" y="5445224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28800"/>
            <a:r>
              <a:rPr lang="zh-CN" altLang="en-US" dirty="0">
                <a:solidFill>
                  <a:srgbClr val="FF0000"/>
                </a:solidFill>
              </a:rPr>
              <a:t>存入节目相关信息到结构体中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208362" y="2420888"/>
            <a:ext cx="6120680" cy="215442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79797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70" y="1988840"/>
            <a:ext cx="10277475" cy="27336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44666" y="2780928"/>
            <a:ext cx="5112568" cy="353941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5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17367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76214" y="2132856"/>
            <a:ext cx="7596844" cy="64633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t">
            <a:spAutoFit/>
          </a:bodyPr>
          <a:lstStyle/>
          <a:p>
            <a:pPr hangingPunct="1"/>
            <a:r>
              <a:rPr lang="en-US" altLang="zh-CN" sz="3600" dirty="0">
                <a:solidFill>
                  <a:srgbClr val="E83B45"/>
                </a:solidFill>
              </a:rPr>
              <a:t>VCU</a:t>
            </a:r>
            <a:r>
              <a:rPr lang="zh-CN" altLang="en-US" sz="3600" dirty="0">
                <a:solidFill>
                  <a:srgbClr val="E83B45"/>
                </a:solidFill>
              </a:rPr>
              <a:t>接口介绍</a:t>
            </a:r>
            <a:r>
              <a:rPr lang="zh-CN" altLang="en-US" sz="3600" dirty="0" smtClean="0">
                <a:solidFill>
                  <a:srgbClr val="E83B45"/>
                </a:solidFill>
              </a:rPr>
              <a:t>（从</a:t>
            </a:r>
            <a:r>
              <a:rPr lang="zh-CN" altLang="en-US" sz="3600" dirty="0" smtClean="0">
                <a:solidFill>
                  <a:srgbClr val="E83B45"/>
                </a:solidFill>
              </a:rPr>
              <a:t>以下三个</a:t>
            </a:r>
            <a:r>
              <a:rPr lang="zh-CN" altLang="en-US" sz="3600" dirty="0" smtClean="0">
                <a:solidFill>
                  <a:srgbClr val="E83B45"/>
                </a:solidFill>
              </a:rPr>
              <a:t>方面）</a:t>
            </a:r>
            <a:endParaRPr lang="zh-CN" altLang="en-US" sz="3600" dirty="0">
              <a:solidFill>
                <a:srgbClr val="E83B45"/>
              </a:solidFill>
            </a:endParaRPr>
          </a:p>
        </p:txBody>
      </p:sp>
      <p:sp>
        <p:nvSpPr>
          <p:cNvPr id="8" name="正文级别 1…">
            <a:extLst>
              <a:ext uri="{FF2B5EF4-FFF2-40B4-BE49-F238E27FC236}">
                <a16:creationId xmlns:a16="http://schemas.microsoft.com/office/drawing/2014/main" id="{49D72819-E899-41BB-BE80-74E04372B5DF}"/>
              </a:ext>
            </a:extLst>
          </p:cNvPr>
          <p:cNvSpPr txBox="1">
            <a:spLocks/>
          </p:cNvSpPr>
          <p:nvPr/>
        </p:nvSpPr>
        <p:spPr>
          <a:xfrm>
            <a:off x="1128242" y="3356992"/>
            <a:ext cx="10459382" cy="2448272"/>
          </a:xfrm>
          <a:prstGeom prst="rect">
            <a:avLst/>
          </a:prstGeom>
        </p:spPr>
        <p:txBody>
          <a:bodyPr/>
          <a:lstStyle>
            <a:lvl1pPr marL="457200" marR="0" indent="-457200" algn="l" defTabSz="1828800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53132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/>
              </a:defRPr>
            </a:lvl1pPr>
            <a:lvl2pPr marL="457200" marR="0" indent="0" algn="l" defTabSz="1828800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35313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502228" marR="0" indent="-587828" algn="l" defTabSz="1828800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35313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2057400" marR="0" indent="-685800" algn="l" defTabSz="1828800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35313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514600" marR="0" indent="-685800" algn="l" defTabSz="1828800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35313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6000" algn="l" defTabSz="1828800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200" algn="l" defTabSz="1828800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400" algn="l" defTabSz="1828800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600" algn="l" defTabSz="1828800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chemeClr val="accent2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zh-CN" altLang="en-US" sz="1400" dirty="0" smtClean="0"/>
              <a:t>导入文件</a:t>
            </a:r>
            <a:endParaRPr lang="en-US" altLang="zh-CN" sz="1400" dirty="0" smtClean="0"/>
          </a:p>
          <a:p>
            <a:pPr hangingPunct="1"/>
            <a:r>
              <a:rPr lang="zh-CN" altLang="en-US" sz="1400" dirty="0" smtClean="0"/>
              <a:t>播放</a:t>
            </a:r>
            <a:endParaRPr lang="en-US" altLang="zh-CN" sz="1400" dirty="0" smtClean="0"/>
          </a:p>
          <a:p>
            <a:pPr hangingPunct="1"/>
            <a:r>
              <a:rPr lang="zh-CN" altLang="en-US" sz="1400" dirty="0" smtClean="0"/>
              <a:t>格式</a:t>
            </a:r>
            <a:r>
              <a:rPr lang="zh-CN" altLang="en-US" sz="1400" dirty="0"/>
              <a:t>转换</a:t>
            </a:r>
          </a:p>
          <a:p>
            <a:pPr hangingPunct="1"/>
            <a:endParaRPr lang="zh-CN" altLang="en-US" sz="1400" dirty="0"/>
          </a:p>
          <a:p>
            <a:pPr hangingPunct="1"/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5380128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18" y="980728"/>
            <a:ext cx="9086850" cy="51720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76314" y="3789040"/>
            <a:ext cx="8064896" cy="292386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7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95556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434" y="70395"/>
            <a:ext cx="4968552" cy="67860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31576" y="980728"/>
            <a:ext cx="4248472" cy="200053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31576" y="1556792"/>
            <a:ext cx="3845338" cy="216024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46484" y="2348880"/>
            <a:ext cx="3974446" cy="3754872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00128" y="1192241"/>
            <a:ext cx="2304256" cy="49244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solidFill>
                  <a:srgbClr val="FF0000"/>
                </a:solidFill>
              </a:rPr>
              <a:t>获取视频流信息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Calibri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185026" y="3933056"/>
            <a:ext cx="2880320" cy="49244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Calibri"/>
              </a:rPr>
              <a:t>将信息写入到结构体中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50295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466" y="-10774"/>
            <a:ext cx="5763559" cy="686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490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62" y="1844824"/>
            <a:ext cx="10277475" cy="27336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72658" y="2996890"/>
            <a:ext cx="5040560" cy="246219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4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29611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86" y="764704"/>
            <a:ext cx="10715729" cy="57177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32298" y="3861048"/>
            <a:ext cx="9145016" cy="276997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6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1049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620" y="-16519"/>
            <a:ext cx="6902966" cy="68745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44466" y="2708920"/>
            <a:ext cx="6048672" cy="3000819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3131965" y="1340768"/>
            <a:ext cx="6048672" cy="1184938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9553178" y="1628800"/>
            <a:ext cx="2304256" cy="49244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solidFill>
                  <a:srgbClr val="FF0000"/>
                </a:solidFill>
              </a:rPr>
              <a:t>获取音频流信息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38076" y="4369615"/>
            <a:ext cx="2880320" cy="49244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Calibri"/>
              </a:rPr>
              <a:t>将信息写入到结构体中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587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234" y="624534"/>
            <a:ext cx="8981703" cy="604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626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62" y="1844824"/>
            <a:ext cx="10277475" cy="27336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72658" y="3284984"/>
            <a:ext cx="5112568" cy="246219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4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53157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8" y="836712"/>
            <a:ext cx="115157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064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90" y="764704"/>
            <a:ext cx="755332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616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248922" y="3717032"/>
            <a:ext cx="2880320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文件导入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8" y="1052736"/>
            <a:ext cx="6024364" cy="356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150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62" y="1844824"/>
            <a:ext cx="10277475" cy="27336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88482" y="3861048"/>
            <a:ext cx="2304256" cy="400108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7049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274" y="2060848"/>
            <a:ext cx="91344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665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96194" y="756763"/>
            <a:ext cx="2232248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 smtClean="0"/>
              <a:t>播放：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362" y="1268760"/>
            <a:ext cx="8991228" cy="501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337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306" y="1844824"/>
            <a:ext cx="8334375" cy="34385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56634" y="1916832"/>
            <a:ext cx="4968552" cy="338552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0" dirty="0" smtClean="0"/>
          </a:p>
        </p:txBody>
      </p:sp>
    </p:spTree>
    <p:extLst>
      <p:ext uri="{BB962C8B-B14F-4D97-AF65-F5344CB8AC3E}">
        <p14:creationId xmlns:p14="http://schemas.microsoft.com/office/powerpoint/2010/main" val="24043109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298" y="1916832"/>
            <a:ext cx="8620125" cy="30289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38004" y="1124744"/>
            <a:ext cx="6408712" cy="49244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通过解码器管理接口来创建解码器接口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38004" y="4221088"/>
            <a:ext cx="1702606" cy="338552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0" dirty="0" smtClean="0"/>
          </a:p>
        </p:txBody>
      </p:sp>
    </p:spTree>
    <p:extLst>
      <p:ext uri="{BB962C8B-B14F-4D97-AF65-F5344CB8AC3E}">
        <p14:creationId xmlns:p14="http://schemas.microsoft.com/office/powerpoint/2010/main" val="257279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242" y="1196752"/>
            <a:ext cx="9734550" cy="47720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88282" y="1772816"/>
            <a:ext cx="7776864" cy="338552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920330" y="4941168"/>
            <a:ext cx="7560840" cy="338552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0" dirty="0" smtClean="0"/>
          </a:p>
        </p:txBody>
      </p:sp>
    </p:spTree>
    <p:extLst>
      <p:ext uri="{BB962C8B-B14F-4D97-AF65-F5344CB8AC3E}">
        <p14:creationId xmlns:p14="http://schemas.microsoft.com/office/powerpoint/2010/main" val="13614547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31" y="1166812"/>
            <a:ext cx="9839325" cy="45243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72258" y="1772816"/>
            <a:ext cx="7992888" cy="338552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704306" y="4725144"/>
            <a:ext cx="8208912" cy="338552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0" dirty="0" smtClean="0"/>
          </a:p>
        </p:txBody>
      </p:sp>
    </p:spTree>
    <p:extLst>
      <p:ext uri="{BB962C8B-B14F-4D97-AF65-F5344CB8AC3E}">
        <p14:creationId xmlns:p14="http://schemas.microsoft.com/office/powerpoint/2010/main" val="10188266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298" y="1700808"/>
            <a:ext cx="8334375" cy="34385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24586" y="2586235"/>
            <a:ext cx="3672408" cy="1667669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0" dirty="0" smtClean="0"/>
          </a:p>
        </p:txBody>
      </p:sp>
    </p:spTree>
    <p:extLst>
      <p:ext uri="{BB962C8B-B14F-4D97-AF65-F5344CB8AC3E}">
        <p14:creationId xmlns:p14="http://schemas.microsoft.com/office/powerpoint/2010/main" val="28273920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78" y="980728"/>
            <a:ext cx="10258425" cy="56578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6194" y="1052736"/>
            <a:ext cx="6552728" cy="400108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60290" y="3537012"/>
            <a:ext cx="7488832" cy="400108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0250" y="6021288"/>
            <a:ext cx="9217024" cy="400108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26684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78" y="980728"/>
            <a:ext cx="10239375" cy="2933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44266" y="2473225"/>
            <a:ext cx="4896544" cy="400108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4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7331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6194" y="548680"/>
            <a:ext cx="2880320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文件导入前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46" y="1772816"/>
            <a:ext cx="12204323" cy="350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046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466" y="14709"/>
            <a:ext cx="4816741" cy="676212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60490" y="328519"/>
            <a:ext cx="1440160" cy="276997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36554" y="1268760"/>
            <a:ext cx="2232248" cy="215442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44220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70" y="1124744"/>
            <a:ext cx="109442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254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96"/>
            <a:ext cx="5676900" cy="5562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900" y="1016546"/>
            <a:ext cx="67437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955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298" y="1886915"/>
            <a:ext cx="8334375" cy="34385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84626" y="4725144"/>
            <a:ext cx="1512168" cy="338552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0" dirty="0" smtClean="0"/>
          </a:p>
        </p:txBody>
      </p:sp>
    </p:spTree>
    <p:extLst>
      <p:ext uri="{BB962C8B-B14F-4D97-AF65-F5344CB8AC3E}">
        <p14:creationId xmlns:p14="http://schemas.microsoft.com/office/powerpoint/2010/main" val="30965817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130" y="188640"/>
            <a:ext cx="3312368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 smtClean="0"/>
              <a:t>建立播放窗口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250" y="1412776"/>
            <a:ext cx="10391775" cy="51530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20330" y="4509120"/>
            <a:ext cx="7704856" cy="261608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5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1912368" y="5256202"/>
            <a:ext cx="5912618" cy="338552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10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1912368" y="2831363"/>
            <a:ext cx="6488682" cy="261608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500" dirty="0" smtClean="0"/>
          </a:p>
        </p:txBody>
      </p:sp>
    </p:spTree>
    <p:extLst>
      <p:ext uri="{BB962C8B-B14F-4D97-AF65-F5344CB8AC3E}">
        <p14:creationId xmlns:p14="http://schemas.microsoft.com/office/powerpoint/2010/main" val="26760549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2178" y="404664"/>
            <a:ext cx="1728192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/>
              <a:t>对比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330" y="825996"/>
            <a:ext cx="78200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347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40210" y="692696"/>
            <a:ext cx="2088232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转换：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378" y="1049848"/>
            <a:ext cx="8640960" cy="576569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16674" y="1324201"/>
            <a:ext cx="3528392" cy="1754324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81650" y="3861048"/>
            <a:ext cx="3635424" cy="2954653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52678" y="3091454"/>
            <a:ext cx="3456384" cy="769439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20730" y="1961531"/>
            <a:ext cx="1728192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帧画面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80770" y="3192788"/>
            <a:ext cx="3240360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rgbClr val="FF0000"/>
                </a:solidFill>
              </a:rPr>
              <a:t>转换进度条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Calibri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76714" y="4957397"/>
            <a:ext cx="3240360" cy="55399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rgbClr val="FF0000"/>
                </a:solidFill>
              </a:rPr>
              <a:t>转换参数选择区域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Calibri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617074" y="1259888"/>
            <a:ext cx="2376264" cy="5570754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448589" y="2106567"/>
            <a:ext cx="720080" cy="3508651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600" dirty="0" smtClean="0">
                <a:solidFill>
                  <a:srgbClr val="FF0000"/>
                </a:solidFill>
              </a:rPr>
              <a:t>文件导出区域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08997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54" y="764704"/>
            <a:ext cx="11857434" cy="55940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00250" y="2492896"/>
            <a:ext cx="10873208" cy="2862320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04698" y="4077072"/>
            <a:ext cx="5724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57A64A"/>
                </a:solidFill>
                <a:highlight>
                  <a:srgbClr val="1E1E1E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dirty="0" smtClean="0">
                <a:solidFill>
                  <a:srgbClr val="57A64A"/>
                </a:solidFill>
                <a:highlight>
                  <a:srgbClr val="1E1E1E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进行一些编码器的相关设置，例如设置</a:t>
            </a:r>
            <a:r>
              <a:rPr lang="zh-CN" altLang="en-US" dirty="0">
                <a:solidFill>
                  <a:srgbClr val="57A64A"/>
                </a:solidFill>
                <a:highlight>
                  <a:srgbClr val="1E1E1E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是否合并转换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394720" y="5001869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57A64A"/>
                </a:solidFill>
                <a:highlight>
                  <a:srgbClr val="1E1E1E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dirty="0" smtClean="0">
                <a:solidFill>
                  <a:srgbClr val="57A64A"/>
                </a:solidFill>
                <a:highlight>
                  <a:srgbClr val="1E1E1E"/>
                </a:highlight>
                <a:latin typeface="新宋体" panose="02010609030101010101" pitchFamily="49" charset="-122"/>
                <a:ea typeface="新宋体" panose="02010609030101010101" pitchFamily="49" charset="-122"/>
              </a:rPr>
              <a:t>进行一些如：显示分辨率、输出文件名、路径、格式等等的设置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2491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370" y="2204864"/>
            <a:ext cx="7305675" cy="2476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60690" y="2564904"/>
            <a:ext cx="4536504" cy="769439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 smtClean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" dirty="0"/>
          </a:p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87249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531" y="0"/>
            <a:ext cx="5222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830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62" y="13364"/>
            <a:ext cx="11491088" cy="68133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02" y="1484784"/>
            <a:ext cx="9220200" cy="4648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650" y="886772"/>
            <a:ext cx="4800600" cy="876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17147" y="2344094"/>
            <a:ext cx="3527519" cy="292386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7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06432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58" y="1052736"/>
            <a:ext cx="12187610" cy="430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211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文本">
            <a:extLst>
              <a:ext uri="{FF2B5EF4-FFF2-40B4-BE49-F238E27FC236}">
                <a16:creationId xmlns:a16="http://schemas.microsoft.com/office/drawing/2014/main" id="{314E5F6F-9AA5-4965-90FC-810E48B95E07}"/>
              </a:ext>
            </a:extLst>
          </p:cNvPr>
          <p:cNvSpPr txBox="1">
            <a:spLocks/>
          </p:cNvSpPr>
          <p:nvPr/>
        </p:nvSpPr>
        <p:spPr>
          <a:xfrm>
            <a:off x="4152578" y="3068960"/>
            <a:ext cx="4189788" cy="672114"/>
          </a:xfrm>
          <a:prstGeom prst="rect">
            <a:avLst/>
          </a:prstGeom>
        </p:spPr>
        <p:txBody>
          <a:bodyPr/>
          <a:lstStyle>
            <a:lvl1pPr marL="0" marR="0" indent="0" algn="dist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0" baseline="0">
                <a:ln>
                  <a:noFill/>
                </a:ln>
                <a:solidFill>
                  <a:srgbClr val="F77563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/>
              </a:defRPr>
            </a:lvl1pPr>
            <a:lvl2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77563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77563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77563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77563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77563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77563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77563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18288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0" i="0" u="none" strike="noStrike" cap="none" spc="0" baseline="0">
                <a:ln>
                  <a:noFill/>
                </a:ln>
                <a:solidFill>
                  <a:srgbClr val="F77563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 hangingPunct="1"/>
            <a:r>
              <a:rPr lang="zh-CN" altLang="en-US" sz="3600" dirty="0">
                <a:solidFill>
                  <a:schemeClr val="bg1"/>
                </a:solidFill>
              </a:rPr>
              <a:t>谢谢观看！</a:t>
            </a:r>
          </a:p>
        </p:txBody>
      </p:sp>
    </p:spTree>
    <p:extLst>
      <p:ext uri="{BB962C8B-B14F-4D97-AF65-F5344CB8AC3E}">
        <p14:creationId xmlns:p14="http://schemas.microsoft.com/office/powerpoint/2010/main" val="23736806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68302" y="2708920"/>
            <a:ext cx="9721080" cy="1569658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latinLnBrk="1"/>
            <a:r>
              <a:rPr lang="zh-CN" altLang="en-US" b="1" dirty="0"/>
              <a:t>意图：</a:t>
            </a:r>
            <a:r>
              <a:rPr lang="zh-CN" altLang="en-US" dirty="0"/>
              <a:t>保证一个类仅有一个实例，并提供一个访问它的全局访问点。</a:t>
            </a:r>
          </a:p>
          <a:p>
            <a:pPr latinLnBrk="1"/>
            <a:r>
              <a:rPr lang="zh-CN" altLang="en-US" b="1" dirty="0"/>
              <a:t>主要解决：</a:t>
            </a:r>
            <a:r>
              <a:rPr lang="zh-CN" altLang="en-US" dirty="0"/>
              <a:t>一个全局使用的类频繁地创建与销毁。</a:t>
            </a:r>
          </a:p>
          <a:p>
            <a:pPr latinLnBrk="1"/>
            <a:r>
              <a:rPr lang="zh-CN" altLang="en-US" b="1" dirty="0"/>
              <a:t>何时使用：</a:t>
            </a:r>
            <a:r>
              <a:rPr lang="zh-CN" altLang="en-US" dirty="0"/>
              <a:t>当您想控制实例数目，节省系统资源的时候。</a:t>
            </a:r>
          </a:p>
          <a:p>
            <a:pPr latinLnBrk="1"/>
            <a:r>
              <a:rPr lang="zh-CN" altLang="en-US" b="1" dirty="0"/>
              <a:t>如何解决：</a:t>
            </a:r>
            <a:r>
              <a:rPr lang="zh-CN" altLang="en-US" dirty="0"/>
              <a:t>判断系统是否已经有这个单例，如果</a:t>
            </a:r>
            <a:r>
              <a:rPr lang="zh-CN" altLang="en-US" dirty="0">
                <a:solidFill>
                  <a:srgbClr val="FF0000"/>
                </a:solidFill>
              </a:rPr>
              <a:t>有则返回，如果没有则创建</a:t>
            </a:r>
            <a:r>
              <a:rPr lang="zh-CN" altLang="en-US" dirty="0"/>
              <a:t>。</a:t>
            </a:r>
          </a:p>
          <a:p>
            <a:pPr latinLnBrk="1"/>
            <a:r>
              <a:rPr lang="zh-CN" altLang="en-US" b="1" dirty="0"/>
              <a:t>关键代码：</a:t>
            </a:r>
            <a:r>
              <a:rPr lang="zh-CN" altLang="en-US" dirty="0"/>
              <a:t>构造函数是</a:t>
            </a:r>
            <a:r>
              <a:rPr lang="zh-CN" altLang="en-US" dirty="0">
                <a:solidFill>
                  <a:srgbClr val="FF0000"/>
                </a:solidFill>
              </a:rPr>
              <a:t>私有</a:t>
            </a:r>
            <a:r>
              <a:rPr lang="zh-CN" altLang="en-US" dirty="0"/>
              <a:t>的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52178" y="836712"/>
            <a:ext cx="2232248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单例模式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04506" y="5196681"/>
            <a:ext cx="3816424" cy="430885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/>
              <a:t>例如：日志类的创建就只需要一个实例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48544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2218" y="620688"/>
            <a:ext cx="2232248" cy="738662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单例模式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18" y="1359350"/>
            <a:ext cx="9220200" cy="4648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56789" y="1984486"/>
            <a:ext cx="7996389" cy="292386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700" b="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90732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250" y="1340768"/>
            <a:ext cx="9058275" cy="25431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88282" y="1772816"/>
            <a:ext cx="2520280" cy="292386"/>
          </a:xfrm>
          <a:prstGeom prst="rect">
            <a:avLst/>
          </a:prstGeom>
          <a:noFill/>
          <a:ln w="25400" cap="flat">
            <a:solidFill>
              <a:schemeClr val="tx2"/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7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25" y="1124744"/>
            <a:ext cx="10682923" cy="368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384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Wondershare Theme">
  <a:themeElements>
    <a:clrScheme name="主品牌色">
      <a:dk1>
        <a:srgbClr val="000000"/>
      </a:dk1>
      <a:lt1>
        <a:srgbClr val="FFFFFF"/>
      </a:lt1>
      <a:dk2>
        <a:srgbClr val="E83B45"/>
      </a:dk2>
      <a:lt2>
        <a:srgbClr val="FFFFFF"/>
      </a:lt2>
      <a:accent1>
        <a:srgbClr val="000000"/>
      </a:accent1>
      <a:accent2>
        <a:srgbClr val="E83B45"/>
      </a:accent2>
      <a:accent3>
        <a:srgbClr val="21E496"/>
      </a:accent3>
      <a:accent4>
        <a:srgbClr val="2B388F"/>
      </a:accent4>
      <a:accent5>
        <a:srgbClr val="FABD2F"/>
      </a:accent5>
      <a:accent6>
        <a:srgbClr val="0078F6"/>
      </a:accent6>
      <a:hlink>
        <a:srgbClr val="E83B45"/>
      </a:hlink>
      <a:folHlink>
        <a:srgbClr val="999599"/>
      </a:folHlink>
    </a:clrScheme>
    <a:fontScheme name="Wondershar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Wondershar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万兴V3.5ppt模板" id="{0AD76E83-E999-0B43-80C7-B2638FDC51CB}" vid="{B55B1777-FD89-1748-A9D9-F46CB9900EEF}"/>
    </a:ext>
  </a:extLst>
</a:theme>
</file>

<file path=ppt/theme/theme2.xml><?xml version="1.0" encoding="utf-8"?>
<a:theme xmlns:a="http://schemas.openxmlformats.org/drawingml/2006/main" name="Wondershare Theme">
  <a:themeElements>
    <a:clrScheme name="Wondershare Theme">
      <a:dk1>
        <a:srgbClr val="352F30"/>
      </a:dk1>
      <a:lt1>
        <a:srgbClr val="06352D"/>
      </a:lt1>
      <a:dk2>
        <a:srgbClr val="A7A7A7"/>
      </a:dk2>
      <a:lt2>
        <a:srgbClr val="535353"/>
      </a:lt2>
      <a:accent1>
        <a:srgbClr val="352F30"/>
      </a:accent1>
      <a:accent2>
        <a:srgbClr val="E4DFD8"/>
      </a:accent2>
      <a:accent3>
        <a:srgbClr val="FB735A"/>
      </a:accent3>
      <a:accent4>
        <a:srgbClr val="66E2D9"/>
      </a:accent4>
      <a:accent5>
        <a:srgbClr val="4654D5"/>
      </a:accent5>
      <a:accent6>
        <a:srgbClr val="03ABE9"/>
      </a:accent6>
      <a:hlink>
        <a:srgbClr val="0000FF"/>
      </a:hlink>
      <a:folHlink>
        <a:srgbClr val="FF00FF"/>
      </a:folHlink>
    </a:clrScheme>
    <a:fontScheme name="Wondershar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Wondershar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1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0EB92EB62AD2854E80BDB8CA94BE0845" ma:contentTypeVersion="3" ma:contentTypeDescription="新建文档。" ma:contentTypeScope="" ma:versionID="d0e66ff82da0a66425ee99f3de7e9ad4">
  <xsd:schema xmlns:xsd="http://www.w3.org/2001/XMLSchema" xmlns:xs="http://www.w3.org/2001/XMLSchema" xmlns:p="http://schemas.microsoft.com/office/2006/metadata/properties" xmlns:ns2="c885bed7-d46f-488f-bbcc-e2cbf6ab9b2c" targetNamespace="http://schemas.microsoft.com/office/2006/metadata/properties" ma:root="true" ma:fieldsID="6e869b79f289bce2f5aa1a5f34b56899" ns2:_="">
    <xsd:import namespace="c885bed7-d46f-488f-bbcc-e2cbf6ab9b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85bed7-d46f-488f-bbcc-e2cbf6ab9b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7C2BDD8-2733-4415-AE74-815F72AA2EB1}"/>
</file>

<file path=customXml/itemProps2.xml><?xml version="1.0" encoding="utf-8"?>
<ds:datastoreItem xmlns:ds="http://schemas.openxmlformats.org/officeDocument/2006/customXml" ds:itemID="{40812D43-44FE-4C79-AF87-D28E27CC8C61}"/>
</file>

<file path=customXml/itemProps3.xml><?xml version="1.0" encoding="utf-8"?>
<ds:datastoreItem xmlns:ds="http://schemas.openxmlformats.org/officeDocument/2006/customXml" ds:itemID="{D5E797F4-B2EC-430C-AE3E-B4CA00D0F420}"/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7610</TotalTime>
  <Words>484</Words>
  <Application>Microsoft Office PowerPoint</Application>
  <PresentationFormat>自定义</PresentationFormat>
  <Paragraphs>1036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8" baseType="lpstr">
      <vt:lpstr>等线 Light</vt:lpstr>
      <vt:lpstr>微软雅黑</vt:lpstr>
      <vt:lpstr>新宋体</vt:lpstr>
      <vt:lpstr>Arial</vt:lpstr>
      <vt:lpstr>Calibri</vt:lpstr>
      <vt:lpstr>Helvetica</vt:lpstr>
      <vt:lpstr>Wondershare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WS</dc:creator>
  <cp:lastModifiedBy>吴健强</cp:lastModifiedBy>
  <cp:revision>133</cp:revision>
  <dcterms:created xsi:type="dcterms:W3CDTF">2020-08-08T10:25:24Z</dcterms:created>
  <dcterms:modified xsi:type="dcterms:W3CDTF">2020-08-24T07:05:24Z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0x0101000EB92EB62AD2854E80BDB8CA94BE0845</vt:lpwstr>
  </property>
</Properties>
</file>